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64" r:id="rId2"/>
    <p:sldId id="272" r:id="rId3"/>
    <p:sldId id="256" r:id="rId4"/>
    <p:sldId id="257" r:id="rId5"/>
    <p:sldId id="259" r:id="rId6"/>
    <p:sldId id="260" r:id="rId7"/>
    <p:sldId id="271" r:id="rId8"/>
    <p:sldId id="261" r:id="rId9"/>
    <p:sldId id="267" r:id="rId10"/>
    <p:sldId id="265" r:id="rId11"/>
    <p:sldId id="266" r:id="rId12"/>
    <p:sldId id="268" r:id="rId13"/>
    <p:sldId id="269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D73C65-CE63-D5B8-0159-0DF5D90707F9}" v="136" dt="2020-01-06T13:54:30.369"/>
    <p1510:client id="{85F7A67B-2A03-447B-A452-42A177AF303F}" v="222" dt="2020-01-07T15:15:33.215"/>
    <p1510:client id="{8EF7EE81-4904-14B7-1269-3284B12FCFDF}" v="142" dt="2020-09-01T16:31:42.1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6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66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311300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52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4557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06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0313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85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4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797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644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552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70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90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41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747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17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04E76-EAF8-4FD0-A50B-F866D22CB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en-US"/>
              <a:t>CLASE DE ESPAÑOL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E0137-6FE1-4F7B-A0BC-CD421F83D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sz="4400" dirty="0"/>
              <a:t>Welcome to Spanish Class!</a:t>
            </a:r>
          </a:p>
          <a:p>
            <a:pPr lvl="1"/>
            <a:r>
              <a:rPr lang="en-US" sz="4200" dirty="0" err="1"/>
              <a:t>Bienvenidos</a:t>
            </a:r>
            <a:r>
              <a:rPr lang="en-US" sz="4200" dirty="0"/>
              <a:t> a la </a:t>
            </a:r>
            <a:r>
              <a:rPr lang="en-US" sz="4200" dirty="0" err="1"/>
              <a:t>clase</a:t>
            </a:r>
            <a:r>
              <a:rPr lang="en-US" sz="4200" dirty="0"/>
              <a:t> de </a:t>
            </a:r>
            <a:r>
              <a:rPr lang="en-US" sz="4200" dirty="0" err="1"/>
              <a:t>español</a:t>
            </a:r>
          </a:p>
          <a:p>
            <a:endParaRPr lang="en-US" sz="4400" dirty="0"/>
          </a:p>
          <a:p>
            <a:r>
              <a:rPr lang="en-US" sz="4400" dirty="0"/>
              <a:t>Don Joven </a:t>
            </a:r>
            <a:endParaRPr lang="en-US" dirty="0"/>
          </a:p>
          <a:p>
            <a:pPr lvl="1"/>
            <a:r>
              <a:rPr lang="en-US" sz="4200" dirty="0"/>
              <a:t>(Mr. Young in Spanish)</a:t>
            </a:r>
          </a:p>
          <a:p>
            <a:pPr lvl="1"/>
            <a:endParaRPr lang="en-US" sz="4200" dirty="0"/>
          </a:p>
          <a:p>
            <a:pPr lvl="1"/>
            <a:r>
              <a:rPr lang="en-US" sz="4200" dirty="0"/>
              <a:t>The "</a:t>
            </a:r>
            <a:r>
              <a:rPr lang="en-US" sz="4200" dirty="0">
                <a:solidFill>
                  <a:srgbClr val="0070C0"/>
                </a:solidFill>
              </a:rPr>
              <a:t>J</a:t>
            </a:r>
            <a:r>
              <a:rPr lang="en-US" sz="4200" dirty="0"/>
              <a:t>" in Spanish is pronounced like the English "</a:t>
            </a:r>
            <a:r>
              <a:rPr lang="en-US" sz="4200" dirty="0">
                <a:solidFill>
                  <a:srgbClr val="0070C0"/>
                </a:solidFill>
              </a:rPr>
              <a:t>H</a:t>
            </a:r>
            <a:r>
              <a:rPr lang="en-US" sz="4200" dirty="0"/>
              <a:t>".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88A82-8D17-489C-99C4-424A1D6D5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Bellringer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7FD11-F2D8-41FE-940A-90510C140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dirty="0"/>
              <a:t>What are the rewards for great behavior?</a:t>
            </a:r>
          </a:p>
        </p:txBody>
      </p:sp>
    </p:spTree>
    <p:extLst>
      <p:ext uri="{BB962C8B-B14F-4D97-AF65-F5344CB8AC3E}">
        <p14:creationId xmlns:p14="http://schemas.microsoft.com/office/powerpoint/2010/main" val="276256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33F37-DEB0-4F49-A262-3C14608D1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Bellringer</a:t>
            </a:r>
            <a:r>
              <a:rPr lang="en-US" dirty="0"/>
              <a:t>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2B4F3-2C79-4EBE-8E0E-C61489C38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What are my five rituals?</a:t>
            </a:r>
          </a:p>
        </p:txBody>
      </p:sp>
    </p:spTree>
    <p:extLst>
      <p:ext uri="{BB962C8B-B14F-4D97-AF65-F5344CB8AC3E}">
        <p14:creationId xmlns:p14="http://schemas.microsoft.com/office/powerpoint/2010/main" val="33746947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93E9C-8695-44AC-AE4F-AB07415E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Bellringer</a:t>
            </a:r>
            <a:r>
              <a:rPr lang="en-US" dirty="0"/>
              <a:t>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6D635-2807-47A0-980B-102CC08CE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What are the consequences for breaking the rules?</a:t>
            </a:r>
          </a:p>
        </p:txBody>
      </p:sp>
    </p:spTree>
    <p:extLst>
      <p:ext uri="{BB962C8B-B14F-4D97-AF65-F5344CB8AC3E}">
        <p14:creationId xmlns:p14="http://schemas.microsoft.com/office/powerpoint/2010/main" val="44628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2A9EB-1019-47BC-B494-4F43607A9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Bellringer</a:t>
            </a:r>
            <a:r>
              <a:rPr lang="en-US" dirty="0"/>
              <a:t>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0B46B0-1BA7-472A-885F-C6F99C089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/>
              <a:t>What is the structure of my class? (Days 1-5)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32200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27D31-7ECC-4B31-A280-FEA3BA7E6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Bellringer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FD4D5-2357-4E27-BFE0-CAA49AAB0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What do you know about Spanish so far?</a:t>
            </a:r>
          </a:p>
          <a:p>
            <a:pPr lvl="1"/>
            <a:r>
              <a:rPr lang="en-US" sz="2000"/>
              <a:t>Numbers</a:t>
            </a:r>
          </a:p>
          <a:p>
            <a:pPr lvl="1"/>
            <a:r>
              <a:rPr lang="en-US" sz="2000"/>
              <a:t>Words</a:t>
            </a:r>
          </a:p>
          <a:p>
            <a:pPr lvl="1"/>
            <a:r>
              <a:rPr lang="en-US" sz="2000"/>
              <a:t>Family</a:t>
            </a:r>
          </a:p>
          <a:p>
            <a:pPr lvl="1"/>
            <a:r>
              <a:rPr lang="en-US" sz="2000"/>
              <a:t>Food</a:t>
            </a:r>
          </a:p>
          <a:p>
            <a:pPr lvl="1"/>
            <a:r>
              <a:rPr lang="en-US" sz="2000"/>
              <a:t>Countries</a:t>
            </a:r>
          </a:p>
          <a:p>
            <a:pPr lvl="1"/>
            <a:r>
              <a:rPr lang="en-US" sz="2000"/>
              <a:t>People</a:t>
            </a:r>
          </a:p>
          <a:p>
            <a:pPr lvl="1"/>
            <a:r>
              <a:rPr lang="en-US" sz="2000"/>
              <a:t>Anything!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618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1178D-0F1B-49A1-BBFD-8CAB2FEEB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8EB72-1C09-4C04-A2BB-CE9AA8029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en-US" sz="2400" dirty="0"/>
              <a:t>First &amp; Last Name</a:t>
            </a:r>
          </a:p>
          <a:p>
            <a:pPr algn="r"/>
            <a:r>
              <a:rPr lang="en-US" sz="2400" dirty="0"/>
              <a:t>Class &amp; Period #</a:t>
            </a:r>
          </a:p>
          <a:p>
            <a:pPr algn="r"/>
            <a:r>
              <a:rPr lang="en-US" sz="2400"/>
              <a:t>Date (Day / Month / Year)</a:t>
            </a:r>
            <a:endParaRPr lang="en-US" sz="2400" dirty="0"/>
          </a:p>
          <a:p>
            <a:pPr algn="r"/>
            <a:r>
              <a:rPr lang="en-US" sz="2400" dirty="0"/>
              <a:t>Assignment Name</a:t>
            </a:r>
          </a:p>
        </p:txBody>
      </p:sp>
    </p:spTree>
    <p:extLst>
      <p:ext uri="{BB962C8B-B14F-4D97-AF65-F5344CB8AC3E}">
        <p14:creationId xmlns:p14="http://schemas.microsoft.com/office/powerpoint/2010/main" val="836010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15A2-06BE-44E9-8C78-23202C592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RULES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054B9-85DA-45CB-92C8-D4F23CFEE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AutoNum type="arabicPeriod"/>
            </a:pPr>
            <a:r>
              <a:rPr lang="en-US" sz="2100" dirty="0"/>
              <a:t>NO TALKING / NO SHOUTING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RAISE YOUR HAND TO SPEAK AND TO LEAVE YOUR SEAT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WORK QUIETLY TO YOURSELF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NO HORSEPLAY OR TOUCHING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DO NOT TOUCH THE TEACHER'S BELONGINGS</a:t>
            </a:r>
          </a:p>
        </p:txBody>
      </p:sp>
    </p:spTree>
    <p:extLst>
      <p:ext uri="{BB962C8B-B14F-4D97-AF65-F5344CB8AC3E}">
        <p14:creationId xmlns:p14="http://schemas.microsoft.com/office/powerpoint/2010/main" val="147654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A25CA-46AF-4EBB-AA6F-B1BBFEDE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REWARDS (3 STRIKES)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4EB51-866F-4367-B127-7C5BC0829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AutoNum type="arabicPeriod"/>
            </a:pPr>
            <a:r>
              <a:rPr lang="en-US" sz="2100" dirty="0"/>
              <a:t>CANDY / FOOD 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BYOT DAY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GAME DAY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TECHNOLOGY DAY (CPU LAB / LAPTOPS / IPADS)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GYM DAY / OUTSIDE DAY</a:t>
            </a:r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66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1CB26-1087-4FA2-B56A-20D094ECC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RITUALS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A2A6BB-DBA0-4820-AA1A-B6FDE713E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>
              <a:buAutoNum type="arabicPeriod"/>
            </a:pPr>
            <a:r>
              <a:rPr lang="en-US" sz="2100" dirty="0"/>
              <a:t>GREETING / SALUTACIÓN - (</a:t>
            </a:r>
            <a:r>
              <a:rPr lang="en-US" sz="2100" dirty="0">
                <a:solidFill>
                  <a:srgbClr val="0070C0"/>
                </a:solidFill>
              </a:rPr>
              <a:t>"Buenos </a:t>
            </a:r>
            <a:r>
              <a:rPr lang="en-US" sz="2100" dirty="0" err="1">
                <a:solidFill>
                  <a:srgbClr val="0070C0"/>
                </a:solidFill>
              </a:rPr>
              <a:t>días</a:t>
            </a:r>
            <a:r>
              <a:rPr lang="en-US" sz="2100" dirty="0">
                <a:solidFill>
                  <a:srgbClr val="0070C0"/>
                </a:solidFill>
              </a:rPr>
              <a:t> / </a:t>
            </a:r>
            <a:r>
              <a:rPr lang="en-US" sz="2100" dirty="0" err="1">
                <a:solidFill>
                  <a:srgbClr val="0070C0"/>
                </a:solidFill>
              </a:rPr>
              <a:t>Buenas</a:t>
            </a:r>
            <a:r>
              <a:rPr lang="en-US" sz="2100" dirty="0">
                <a:solidFill>
                  <a:srgbClr val="0070C0"/>
                </a:solidFill>
              </a:rPr>
              <a:t> </a:t>
            </a:r>
            <a:r>
              <a:rPr lang="en-US" sz="2100" dirty="0" err="1">
                <a:solidFill>
                  <a:srgbClr val="0070C0"/>
                </a:solidFill>
              </a:rPr>
              <a:t>tardes</a:t>
            </a:r>
            <a:r>
              <a:rPr lang="en-US" sz="2100" dirty="0">
                <a:solidFill>
                  <a:srgbClr val="0070C0"/>
                </a:solidFill>
              </a:rPr>
              <a:t>"</a:t>
            </a:r>
            <a:r>
              <a:rPr lang="en-US" sz="2100" dirty="0"/>
              <a:t>)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QUIETLY COLLECT FOLDERS BY NAME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BEGIN BELLRINGER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BEGIN LESSON / CONTINUE PREVIOUS WORK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SUBMIT WORK QUIETLY / PICK UP TRASH / STRAIGHTEN DESKS</a:t>
            </a:r>
          </a:p>
          <a:p>
            <a:pPr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88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B79B-C7DF-4730-9203-A256A750D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/>
              <a:t>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62D9C-6DE0-46C0-90DA-882D5E396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AutoNum type="arabicPeriod"/>
            </a:pPr>
            <a:r>
              <a:rPr lang="en-US" sz="2100" dirty="0"/>
              <a:t>VERBAL WARNING (2x)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ESSAY WRITING / DEFINITIONS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PHONE CALL HOME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BEHAVIOR REFERRAL</a:t>
            </a:r>
          </a:p>
          <a:p>
            <a:pPr>
              <a:buAutoNum type="arabicPeriod"/>
            </a:pPr>
            <a:endParaRPr lang="en-US" sz="2100" dirty="0"/>
          </a:p>
          <a:p>
            <a:pPr>
              <a:buAutoNum type="arabicPeriod"/>
            </a:pPr>
            <a:r>
              <a:rPr lang="en-US" sz="2100" dirty="0"/>
              <a:t>IN-SCHOOL / OUT-OF-SCHOOL SUSPENSION</a:t>
            </a:r>
          </a:p>
        </p:txBody>
      </p:sp>
    </p:spTree>
    <p:extLst>
      <p:ext uri="{BB962C8B-B14F-4D97-AF65-F5344CB8AC3E}">
        <p14:creationId xmlns:p14="http://schemas.microsoft.com/office/powerpoint/2010/main" val="110259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C05FE-BE2B-4170-9D2B-8FAA1BC2C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1696F-80EA-42AF-815D-B7BC419E3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000"/>
              <a:t>DAY ONE – Mystery Country</a:t>
            </a:r>
            <a:endParaRPr lang="en-US" sz="2000" dirty="0"/>
          </a:p>
          <a:p>
            <a:endParaRPr lang="en-US" sz="2000" dirty="0"/>
          </a:p>
          <a:p>
            <a:r>
              <a:rPr lang="en-US" sz="2000"/>
              <a:t>DAY TWO – Vocabulary and Practice</a:t>
            </a:r>
            <a:endParaRPr lang="en-US" sz="2000" dirty="0"/>
          </a:p>
          <a:p>
            <a:endParaRPr lang="en-US" sz="2000" dirty="0"/>
          </a:p>
          <a:p>
            <a:r>
              <a:rPr lang="en-US" sz="2000"/>
              <a:t>DAY THREE – Practice and "Who Am I" Sheet</a:t>
            </a:r>
            <a:endParaRPr lang="en-US" sz="2000" dirty="0"/>
          </a:p>
          <a:p>
            <a:endParaRPr lang="en-US" sz="2000" dirty="0"/>
          </a:p>
          <a:p>
            <a:r>
              <a:rPr lang="en-US" sz="2000"/>
              <a:t>DAY FOUR – Study Time and Quiz Game</a:t>
            </a:r>
            <a:endParaRPr lang="en-US" sz="2000" dirty="0"/>
          </a:p>
          <a:p>
            <a:endParaRPr lang="en-US" sz="2000" dirty="0"/>
          </a:p>
          <a:p>
            <a:r>
              <a:rPr lang="en-US" sz="2000"/>
              <a:t>DAY FIVE – Study Time and Exam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1172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CE344-2140-47C8-9E3E-EBE2D16E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Bellringer</a:t>
            </a:r>
            <a:r>
              <a:rPr lang="en-US" dirty="0"/>
              <a:t>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C24464-B5FD-4297-B745-E8F5EA261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dirty="0"/>
              <a:t>One Sheet of paper</a:t>
            </a:r>
          </a:p>
          <a:p>
            <a:endParaRPr lang="en-US" sz="2400" dirty="0"/>
          </a:p>
          <a:p>
            <a:r>
              <a:rPr lang="en-US" sz="2400" dirty="0"/>
              <a:t>Use the Proper Heading</a:t>
            </a:r>
          </a:p>
          <a:p>
            <a:endParaRPr lang="en-US" sz="2400" dirty="0"/>
          </a:p>
          <a:p>
            <a:r>
              <a:rPr lang="en-US" sz="2400" dirty="0"/>
              <a:t>5 bellringers per sheet all on one sheet of paper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74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6B25B-1462-4DC0-8FFA-5BFD913AF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ea typeface="+mj-lt"/>
                <a:cs typeface="+mj-lt"/>
              </a:rPr>
              <a:t>Bellringer</a:t>
            </a:r>
            <a:r>
              <a:rPr lang="en-US" dirty="0">
                <a:ea typeface="+mj-lt"/>
                <a:cs typeface="+mj-lt"/>
              </a:rPr>
              <a:t> 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28F2D1-8E7B-40B8-A5CE-EEB5A9D989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+mn-lt"/>
              <a:cs typeface="+mn-lt"/>
            </a:endParaRPr>
          </a:p>
          <a:p>
            <a:pPr lvl="1"/>
            <a:r>
              <a:rPr lang="en-US" sz="2400" dirty="0">
                <a:ea typeface="+mn-lt"/>
                <a:cs typeface="+mn-lt"/>
              </a:rPr>
              <a:t>What are my five main rules?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4659780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Widescreen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 CLASE DE ESPAÑOL</vt:lpstr>
      <vt:lpstr>Heading</vt:lpstr>
      <vt:lpstr>RULES</vt:lpstr>
      <vt:lpstr>REWARDS (3 STRIKES)</vt:lpstr>
      <vt:lpstr>RITUALS</vt:lpstr>
      <vt:lpstr>CONSEQUENCES</vt:lpstr>
      <vt:lpstr>CLASS STRUCTURE</vt:lpstr>
      <vt:lpstr>Bellringer Practice</vt:lpstr>
      <vt:lpstr>Bellringer #1</vt:lpstr>
      <vt:lpstr>Bellringer #2</vt:lpstr>
      <vt:lpstr>Bellringer #3</vt:lpstr>
      <vt:lpstr>Bellringer #4</vt:lpstr>
      <vt:lpstr>Bellringer #5</vt:lpstr>
      <vt:lpstr>Bellringer #1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470</cp:revision>
  <dcterms:created xsi:type="dcterms:W3CDTF">2013-07-15T20:26:09Z</dcterms:created>
  <dcterms:modified xsi:type="dcterms:W3CDTF">2020-09-01T16:31:48Z</dcterms:modified>
</cp:coreProperties>
</file>